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0" r:id="rId5"/>
    <p:sldId id="267" r:id="rId6"/>
    <p:sldId id="261" r:id="rId7"/>
    <p:sldId id="262" r:id="rId8"/>
    <p:sldId id="263" r:id="rId9"/>
    <p:sldId id="266" r:id="rId10"/>
    <p:sldId id="271" r:id="rId11"/>
    <p:sldId id="264" r:id="rId12"/>
    <p:sldId id="269" r:id="rId13"/>
    <p:sldId id="270" r:id="rId14"/>
    <p:sldId id="272" r:id="rId15"/>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9057" autoAdjust="0"/>
  </p:normalViewPr>
  <p:slideViewPr>
    <p:cSldViewPr snapToGrid="0">
      <p:cViewPr varScale="1">
        <p:scale>
          <a:sx n="76" d="100"/>
          <a:sy n="76" d="100"/>
        </p:scale>
        <p:origin x="10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DB826-A674-45F1-AA9B-39FC08BAB972}" type="datetimeFigureOut">
              <a:rPr lang="es-CR" smtClean="0"/>
              <a:t>3/9/2017</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B0EDC-EE2A-49BF-B9A5-50235FC79117}" type="slidenum">
              <a:rPr lang="es-CR" smtClean="0"/>
              <a:t>‹Nº›</a:t>
            </a:fld>
            <a:endParaRPr lang="es-CR"/>
          </a:p>
        </p:txBody>
      </p:sp>
    </p:spTree>
    <p:extLst>
      <p:ext uri="{BB962C8B-B14F-4D97-AF65-F5344CB8AC3E}">
        <p14:creationId xmlns:p14="http://schemas.microsoft.com/office/powerpoint/2010/main" val="43774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Buenas noches,</a:t>
            </a:r>
            <a:r>
              <a:rPr lang="es-CR" baseline="0" dirty="0" smtClean="0"/>
              <a:t> el proyecto a tratar es sobre la </a:t>
            </a:r>
            <a:r>
              <a:rPr lang="es-CR" baseline="0" dirty="0" err="1" smtClean="0"/>
              <a:t>Teleoperación</a:t>
            </a:r>
            <a:r>
              <a:rPr lang="es-CR" baseline="0" dirty="0" smtClean="0"/>
              <a:t> de un Robot Humanoide Nao utilizando un sistema de Captura de Movimiento, o MoCap</a:t>
            </a:r>
            <a:endParaRPr lang="es-CR" dirty="0" smtClean="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a:t>
            </a:fld>
            <a:endParaRPr lang="es-CR"/>
          </a:p>
        </p:txBody>
      </p:sp>
    </p:spTree>
    <p:extLst>
      <p:ext uri="{BB962C8B-B14F-4D97-AF65-F5344CB8AC3E}">
        <p14:creationId xmlns:p14="http://schemas.microsoft.com/office/powerpoint/2010/main" val="58432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Para obtener los datos disponemos</a:t>
            </a:r>
            <a:r>
              <a:rPr lang="es-CR" baseline="0" dirty="0" smtClean="0"/>
              <a:t> de medios, con los cuales se definen dos fases para este proyecto. Primero, podemos obtener los datos de las posiciones a partir de una secuencia o grabación lista, es decir, una persona se pone el traje y hace su coreografía, esta es grabada y se genera un archivo con toda la información de la grabación realizada, en varios formatos, el primero es BVH, un formato muy estructurado que permite hacer una relación en cadena de cada marcador con una jerarquía del esqueleto del modelo 3D, lo cual es genial para la asignación marcador-actuador, sin embargo requiere de una jerarquía preestablecida por un modelo de Cuerpo Rígido, un esqueleto con la estructura física del objeto. Esto implica la creación de un modelo 3D del Nao con el cual acoplar al usuario con los marcadores necesarios. Otro formato disponible es un CSV, que es una serie de datos que pueden interpretarse fácilmente como una tabla de datos, con la asignación de cuadro de animación con la asignación del set de coordenadas para cada marcador, la desventaja con respecto al BVH es que es menos organizado ya no que incluye una jerarquía de relación entre los marcadores, sin embargo es más fácil de obtener ya que no requiere de un modelo 3D previamente definido sino que da el set de coordenadas para cada marcador individual e independiente.</a:t>
            </a:r>
          </a:p>
          <a:p>
            <a:endParaRPr lang="es-CR" baseline="0" dirty="0" smtClean="0"/>
          </a:p>
          <a:p>
            <a:r>
              <a:rPr lang="es-CR" baseline="0" dirty="0" smtClean="0"/>
              <a:t>Con estos formatos se puede trabajar coreografías como la del video de una manera más fácil y rápida, además de que es una herramienta útil para el siguiente paso del proceso que es ajustar los datos. </a:t>
            </a:r>
          </a:p>
          <a:p>
            <a:endParaRPr lang="es-CR" baseline="0" dirty="0" smtClean="0"/>
          </a:p>
          <a:p>
            <a:r>
              <a:rPr lang="es-CR" baseline="0" dirty="0" smtClean="0"/>
              <a:t>Sin embargo, queda por fuera el querer actuar en tiempo real, esta fase es un poco más complicada ya que requiere de establecer una conexión con el MoCap para obtener cuadro a cuadro los datos que están siendo grabados en tiempo real, y ejecutar los siguientes pasos del proceso con el menor retardo posible desde este punto hasta la ejecución del movimiento.</a:t>
            </a:r>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10</a:t>
            </a:fld>
            <a:endParaRPr lang="es-CR"/>
          </a:p>
        </p:txBody>
      </p:sp>
    </p:spTree>
    <p:extLst>
      <p:ext uri="{BB962C8B-B14F-4D97-AF65-F5344CB8AC3E}">
        <p14:creationId xmlns:p14="http://schemas.microsoft.com/office/powerpoint/2010/main" val="3849361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El siguiente paso es el Ajuste de los</a:t>
            </a:r>
            <a:r>
              <a:rPr lang="es-CR" baseline="0" dirty="0" smtClean="0"/>
              <a:t> datos, ya con estos</a:t>
            </a:r>
            <a:r>
              <a:rPr lang="es-CR" dirty="0" smtClean="0"/>
              <a:t> a disposición se debe realizar un ajuste para</a:t>
            </a:r>
            <a:r>
              <a:rPr lang="es-CR" baseline="0" dirty="0" smtClean="0"/>
              <a:t> cada uno de los actuadores, esto por las pequeñas diferencias anatómicas y de escala que existen entre un cuerpo humano y el cuerpo humanoide del robot Nao. </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11</a:t>
            </a:fld>
            <a:endParaRPr lang="es-CR"/>
          </a:p>
        </p:txBody>
      </p:sp>
    </p:spTree>
    <p:extLst>
      <p:ext uri="{BB962C8B-B14F-4D97-AF65-F5344CB8AC3E}">
        <p14:creationId xmlns:p14="http://schemas.microsoft.com/office/powerpoint/2010/main" val="3573354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Luego</a:t>
            </a:r>
            <a:r>
              <a:rPr lang="es-CR" baseline="0" dirty="0" smtClean="0"/>
              <a:t> de tener los datos es necesario organizarlos, ya que se obtienen en un formato desde el MoCap, y las instrucciones del Nao lo reciben en otra, el modelo general en que se obtienen los datos desde el </a:t>
            </a:r>
            <a:r>
              <a:rPr lang="es-CR" baseline="0" dirty="0" err="1" smtClean="0"/>
              <a:t>MoCaop</a:t>
            </a:r>
            <a:r>
              <a:rPr lang="es-CR" baseline="0" dirty="0" smtClean="0"/>
              <a:t> incluye una asignación por Cuadro de la animación, donde se incluye para cada uno el tiempo transcurrido desde el inicio de la grabación hasta el cuadro específico, número de cuadro y una asignación del conjunto de coordenadas espaciales para cada uno de los marcadores involucrados, con una etiqueta asignada por el encargado de la grabación. Esta información debe organizarse para que el Nao la entienda como una asignación de Vectores de Coordenadas, es decir el desplazamiento de un cuadro al siguiente, definido por un vector de tiempos de ejecución, identificado y relacionado con cada uno de los actuadores, que teniendo bien identificadas las etiquetas de los marcadores es más fácil asignar el conjunto de coordenadas a su actuador correspondiente. </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12</a:t>
            </a:fld>
            <a:endParaRPr lang="es-CR"/>
          </a:p>
        </p:txBody>
      </p:sp>
    </p:spTree>
    <p:extLst>
      <p:ext uri="{BB962C8B-B14F-4D97-AF65-F5344CB8AC3E}">
        <p14:creationId xmlns:p14="http://schemas.microsoft.com/office/powerpoint/2010/main" val="2543583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Con</a:t>
            </a:r>
            <a:r>
              <a:rPr lang="es-CR" baseline="0" dirty="0" smtClean="0"/>
              <a:t> todos estos pasos anteriores listos, sigue pasarle la información al Nao por medio de las instrucciones específicas para su movimiento por coordenadas espaciales, y cuadro por cuadro. Así logramos que el Nao imite el movimiento humano partiendo, pues, de movimientos humanos.</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13</a:t>
            </a:fld>
            <a:endParaRPr lang="es-CR"/>
          </a:p>
        </p:txBody>
      </p:sp>
    </p:spTree>
    <p:extLst>
      <p:ext uri="{BB962C8B-B14F-4D97-AF65-F5344CB8AC3E}">
        <p14:creationId xmlns:p14="http://schemas.microsoft.com/office/powerpoint/2010/main" val="42971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14</a:t>
            </a:fld>
            <a:endParaRPr lang="es-CR"/>
          </a:p>
        </p:txBody>
      </p:sp>
    </p:spTree>
    <p:extLst>
      <p:ext uri="{BB962C8B-B14F-4D97-AF65-F5344CB8AC3E}">
        <p14:creationId xmlns:p14="http://schemas.microsoft.com/office/powerpoint/2010/main" val="212193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¿A qué nos estamos refiriendo con </a:t>
            </a:r>
            <a:r>
              <a:rPr lang="es-CR" dirty="0" err="1" smtClean="0"/>
              <a:t>teleoperar</a:t>
            </a:r>
            <a:r>
              <a:rPr lang="es-CR" dirty="0" smtClean="0"/>
              <a:t> un robot Nao?</a:t>
            </a:r>
            <a:r>
              <a:rPr lang="es-CR" baseline="0" dirty="0" smtClean="0"/>
              <a:t> La </a:t>
            </a:r>
            <a:r>
              <a:rPr lang="es-CR" baseline="0" dirty="0" err="1" smtClean="0"/>
              <a:t>Teleoperación</a:t>
            </a:r>
            <a:r>
              <a:rPr lang="es-CR" baseline="0" dirty="0" smtClean="0"/>
              <a:t> es definida como operar a distancia, o bien, una operación remota, yo no necesito estar de manera física en un lugar específico, o justo al lado del sistema que quiero operar. Y, ¿para qué buscamos ser capaces de </a:t>
            </a:r>
            <a:r>
              <a:rPr lang="es-CR" baseline="0" dirty="0" err="1" smtClean="0"/>
              <a:t>teleoperar</a:t>
            </a:r>
            <a:r>
              <a:rPr lang="es-CR" baseline="0" dirty="0" smtClean="0"/>
              <a:t> sistemas? Por ventajas como lo son Comodidad de acción, sentado en un sillón cómodo puedo controlar mi sistema sin tener que viajar; Protección, podemos enviar y controlar un robot a una zona de peligro con gases tóxicos liberados; y el tema de Reducir Distancias, interactuar con las personas que están muy lejos, en vez de solo oír mi voz o ver mi cara por una </a:t>
            </a:r>
            <a:r>
              <a:rPr lang="es-CR" baseline="0" dirty="0" err="1" smtClean="0"/>
              <a:t>videollamada</a:t>
            </a:r>
            <a:r>
              <a:rPr lang="es-CR" baseline="0" dirty="0" smtClean="0"/>
              <a:t>, puedo generar una </a:t>
            </a:r>
            <a:r>
              <a:rPr lang="es-CR" baseline="0" dirty="0" err="1" smtClean="0"/>
              <a:t>TelePresencia</a:t>
            </a:r>
            <a:r>
              <a:rPr lang="es-CR" baseline="0" dirty="0" smtClean="0"/>
              <a:t>, mover objetos al lado de las personas con quienes me comunico al otro lado del mundo.</a:t>
            </a:r>
          </a:p>
          <a:p>
            <a:endParaRPr lang="es-CR" baseline="0" dirty="0" smtClean="0"/>
          </a:p>
          <a:p>
            <a:r>
              <a:rPr lang="es-CR" baseline="0" dirty="0" smtClean="0"/>
              <a:t>¿Qué métodos tenemos en CORE para llevar a cabo esto?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2</a:t>
            </a:fld>
            <a:endParaRPr lang="es-CR"/>
          </a:p>
        </p:txBody>
      </p:sp>
    </p:spTree>
    <p:extLst>
      <p:ext uri="{BB962C8B-B14F-4D97-AF65-F5344CB8AC3E}">
        <p14:creationId xmlns:p14="http://schemas.microsoft.com/office/powerpoint/2010/main" val="400642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Podemos utilizar la plataforma </a:t>
            </a:r>
            <a:r>
              <a:rPr lang="es-CR" dirty="0" err="1" smtClean="0"/>
              <a:t>Choregraphe</a:t>
            </a:r>
            <a:r>
              <a:rPr lang="es-CR" dirty="0" smtClean="0"/>
              <a:t>, la cual nos permite acciones interesantes como operar actuadores</a:t>
            </a:r>
            <a:r>
              <a:rPr lang="es-CR" baseline="0" dirty="0" smtClean="0"/>
              <a:t> específicos o llevar al Nao a una pose, esto por medio de la Red. También podemos realizar coreografías, por medio de la opción </a:t>
            </a:r>
            <a:r>
              <a:rPr lang="es-CR" baseline="0" dirty="0" err="1" smtClean="0"/>
              <a:t>Timeline</a:t>
            </a:r>
            <a:r>
              <a:rPr lang="es-CR" baseline="0" dirty="0" smtClean="0"/>
              <a:t>, y hacer que el Nao baile para entretener al público, estando el director detrás de un computador controlando la ejecución.</a:t>
            </a:r>
          </a:p>
          <a:p>
            <a:endParaRPr lang="es-CR" baseline="0" dirty="0" smtClean="0"/>
          </a:p>
          <a:p>
            <a:r>
              <a:rPr lang="es-CR" dirty="0" err="1" smtClean="0"/>
              <a:t>Tambien</a:t>
            </a:r>
            <a:r>
              <a:rPr lang="es-CR" dirty="0" smtClean="0"/>
              <a:t> tenemos el proyecto Nao-</a:t>
            </a:r>
            <a:r>
              <a:rPr lang="es-CR" dirty="0" err="1" smtClean="0"/>
              <a:t>Remote</a:t>
            </a:r>
            <a:r>
              <a:rPr lang="es-CR" dirty="0" smtClean="0"/>
              <a:t>, que</a:t>
            </a:r>
            <a:r>
              <a:rPr lang="es-CR" baseline="0" dirty="0" smtClean="0"/>
              <a:t> consiste en operar al Nao por medio de un control remoto, las instrucciones se reciben desde el control remoto y nuevamente por medio de Red se transfieren las acciones a ejecutar al Nao. Con ello puedo desplazar al robot con el uso de un joystick con la misma facilidad con la que se mueve un personaje en un videojuego. </a:t>
            </a:r>
          </a:p>
          <a:p>
            <a:endParaRPr lang="es-CR" baseline="0" dirty="0" smtClean="0"/>
          </a:p>
          <a:p>
            <a:r>
              <a:rPr lang="es-CR" baseline="0" dirty="0" smtClean="0"/>
              <a:t>Sin embargo, para muchas de las posiciones a ejecutar por Nao se requiere pasar por el proceso de generar una coreografía por medio de </a:t>
            </a:r>
            <a:r>
              <a:rPr lang="es-CR" baseline="0" dirty="0" err="1" smtClean="0"/>
              <a:t>Choregraphe</a:t>
            </a:r>
            <a:r>
              <a:rPr lang="es-CR" baseline="0" dirty="0" smtClean="0"/>
              <a:t>, activando el modo animación para manualmente colocar al Nao en la pose deseada, guardar la secuencia de posiciones y con ello tener la lista de ejecución para llevar al Nao a una posición específica. Esto ocupa inversión en tiempo cada vez que se quiere realizar una animación con posiciones nuevas de las cuales no tenemos datos previos.</a:t>
            </a:r>
            <a:endParaRPr lang="es-CR" dirty="0" smtClean="0"/>
          </a:p>
          <a:p>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3</a:t>
            </a:fld>
            <a:endParaRPr lang="es-CR"/>
          </a:p>
        </p:txBody>
      </p:sp>
    </p:spTree>
    <p:extLst>
      <p:ext uri="{BB962C8B-B14F-4D97-AF65-F5344CB8AC3E}">
        <p14:creationId xmlns:p14="http://schemas.microsoft.com/office/powerpoint/2010/main" val="343912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Esta</a:t>
            </a:r>
            <a:r>
              <a:rPr lang="es-CR" baseline="0" dirty="0" smtClean="0"/>
              <a:t> es una pequeña coreografía realizada en </a:t>
            </a:r>
            <a:r>
              <a:rPr lang="es-CR" baseline="0" dirty="0" err="1" smtClean="0"/>
              <a:t>Choregraphe</a:t>
            </a:r>
            <a:r>
              <a:rPr lang="es-CR" baseline="0" dirty="0" smtClean="0"/>
              <a:t>, con una duración de aproximadamente 1 min de largo, para la cual se invirtió un par de horas pensando en las poses, la secuencia, y luego acomodando el robot en cada posición tratando de que no perdiera el equilibrio en los cambios de cuadro, como casi sucede. Y eso que se trata solo de un robot, si hubiesen más en la coreografía hay que considerar aspectos como la interacción entre ellos, que no choquen, por ejemplo.</a:t>
            </a:r>
          </a:p>
          <a:p>
            <a:endParaRPr lang="es-CR" baseline="0" dirty="0" smtClean="0"/>
          </a:p>
          <a:p>
            <a:r>
              <a:rPr lang="es-CR" baseline="0" dirty="0" smtClean="0"/>
              <a:t>Pero, al final de cuentas, lo que se quiere lograr en esta área es que el Nao asemejara como bailaría alguna persona, después todo, es un robot humanoide. ¿Cómo podemos agilizar estos procesos de imitación y hacerlo más intuitivo? Ahí es a donde se dirige este proyecto.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4</a:t>
            </a:fld>
            <a:endParaRPr lang="es-CR"/>
          </a:p>
        </p:txBody>
      </p:sp>
    </p:spTree>
    <p:extLst>
      <p:ext uri="{BB962C8B-B14F-4D97-AF65-F5344CB8AC3E}">
        <p14:creationId xmlns:p14="http://schemas.microsoft.com/office/powerpoint/2010/main" val="3348972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R" dirty="0" smtClean="0"/>
              <a:t>Ya sabemos que podemos enviar secuencias de movimientos para que el Nao las ejecute e imite nuestras posiciones, pero para</a:t>
            </a:r>
            <a:r>
              <a:rPr lang="es-CR" baseline="0" dirty="0" smtClean="0"/>
              <a:t> lograrlo hemos estado utilizando métodos lentos para obtener esas posiciones para cada uno de los actuadores de interés y además asegurarse que se los movimientos se vean naturales al ojo humano.</a:t>
            </a:r>
          </a:p>
          <a:p>
            <a:endParaRPr lang="es-CR" dirty="0" smtClean="0"/>
          </a:p>
          <a:p>
            <a:r>
              <a:rPr lang="es-CR" dirty="0" smtClean="0"/>
              <a:t>En general, este es el proceso planteado para lograr</a:t>
            </a:r>
            <a:r>
              <a:rPr lang="es-CR" baseline="0" dirty="0" smtClean="0"/>
              <a:t> la </a:t>
            </a:r>
            <a:r>
              <a:rPr lang="es-CR" baseline="0" dirty="0" err="1" smtClean="0"/>
              <a:t>teleoperación</a:t>
            </a:r>
            <a:r>
              <a:rPr lang="es-CR" baseline="0" dirty="0" smtClean="0"/>
              <a:t> por medio de un sistema de captura de movimiento. De tiene un Sistema de Captura, de donde se obtiene la información que se ocupa para la </a:t>
            </a:r>
            <a:r>
              <a:rPr lang="es-CR" baseline="0" dirty="0" err="1" smtClean="0"/>
              <a:t>teleoperación</a:t>
            </a:r>
            <a:r>
              <a:rPr lang="es-CR" baseline="0" dirty="0" smtClean="0"/>
              <a:t> del robot, estos datos son acoplados y organizados para que puedan ser utilizados por las instrucciones del Nao generando los movimientos deseados, además de que la información obtenida con la escala de un cuerpo humano no es igual que para el Nao, de modo que hay que ajustarlos al cuerpo del robot; y luego esta información es pasada al Nao como instrucciones para que las pueda ejecutar y generar el movimiento deseado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5</a:t>
            </a:fld>
            <a:endParaRPr lang="es-CR"/>
          </a:p>
        </p:txBody>
      </p:sp>
    </p:spTree>
    <p:extLst>
      <p:ext uri="{BB962C8B-B14F-4D97-AF65-F5344CB8AC3E}">
        <p14:creationId xmlns:p14="http://schemas.microsoft.com/office/powerpoint/2010/main" val="3403768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baseline="0" dirty="0" smtClean="0"/>
              <a:t>Para la obtención de datos el PRIS-</a:t>
            </a:r>
            <a:r>
              <a:rPr lang="es-CR" baseline="0" dirty="0" err="1" smtClean="0"/>
              <a:t>Lab</a:t>
            </a:r>
            <a:r>
              <a:rPr lang="es-CR" baseline="0" dirty="0" smtClean="0"/>
              <a:t> tiene un equipo de Captura de Movimiento, un MoCap de </a:t>
            </a:r>
            <a:r>
              <a:rPr lang="es-CR" baseline="0" dirty="0" err="1" smtClean="0"/>
              <a:t>Optitrak</a:t>
            </a:r>
            <a:r>
              <a:rPr lang="es-CR" baseline="0" dirty="0" smtClean="0"/>
              <a:t>, con el cual podemos obtener la información del movimiento en el espacio del cuerpo humano, inclusive generar modelos 3D de la estructura humana.</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6</a:t>
            </a:fld>
            <a:endParaRPr lang="es-CR"/>
          </a:p>
        </p:txBody>
      </p:sp>
    </p:spTree>
    <p:extLst>
      <p:ext uri="{BB962C8B-B14F-4D97-AF65-F5344CB8AC3E}">
        <p14:creationId xmlns:p14="http://schemas.microsoft.com/office/powerpoint/2010/main" val="921232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Este sistema es reconocido por su aporte</a:t>
            </a:r>
            <a:r>
              <a:rPr lang="es-CR" baseline="0" dirty="0" smtClean="0"/>
              <a:t> a la producción visual de muchas películas y videojuegos, lo que logran es crear un objeto 3D que al fin de cuentas imita los movimientos, y gestos, de las personas que utilizan los trajes, esto por medio de una serie de marcadores especiales que utiliza el sistema, el rastreo de las posiciones espaciales se hace sobre estos marcadores. Es similar a lo que hemos estado queriendo lograr con el Nao, que en primera instancia imite nuestros movimientos, y qué mejor fuente de información para ello que nosotros mismos.</a:t>
            </a:r>
          </a:p>
        </p:txBody>
      </p:sp>
      <p:sp>
        <p:nvSpPr>
          <p:cNvPr id="4" name="Marcador de número de diapositiva 3"/>
          <p:cNvSpPr>
            <a:spLocks noGrp="1"/>
          </p:cNvSpPr>
          <p:nvPr>
            <p:ph type="sldNum" sz="quarter" idx="10"/>
          </p:nvPr>
        </p:nvSpPr>
        <p:spPr/>
        <p:txBody>
          <a:bodyPr/>
          <a:lstStyle/>
          <a:p>
            <a:fld id="{4A3B0EDC-EE2A-49BF-B9A5-50235FC79117}" type="slidenum">
              <a:rPr lang="es-CR" smtClean="0"/>
              <a:t>7</a:t>
            </a:fld>
            <a:endParaRPr lang="es-CR"/>
          </a:p>
        </p:txBody>
      </p:sp>
    </p:spTree>
    <p:extLst>
      <p:ext uri="{BB962C8B-B14F-4D97-AF65-F5344CB8AC3E}">
        <p14:creationId xmlns:p14="http://schemas.microsoft.com/office/powerpoint/2010/main" val="1892408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Tenemos</a:t>
            </a:r>
            <a:r>
              <a:rPr lang="es-CR" baseline="0" dirty="0" smtClean="0"/>
              <a:t> entonces un modelo de operación del robot humanoide Nao, </a:t>
            </a:r>
            <a:r>
              <a:rPr lang="es-CR" dirty="0" smtClean="0"/>
              <a:t>esto </a:t>
            </a:r>
            <a:r>
              <a:rPr lang="es-CR" baseline="0" dirty="0" smtClean="0"/>
              <a:t>para hacer una relación directa entre los marcadores y las articulaciones del cuerpo humano. Este es el modelo más sencillo que consta de 6 puntos principales de acción, los cuales pueden ser controlados de manera explícita por un set de instrucciones de control del movimiento del Nao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8</a:t>
            </a:fld>
            <a:endParaRPr lang="es-CR"/>
          </a:p>
        </p:txBody>
      </p:sp>
    </p:spTree>
    <p:extLst>
      <p:ext uri="{BB962C8B-B14F-4D97-AF65-F5344CB8AC3E}">
        <p14:creationId xmlns:p14="http://schemas.microsoft.com/office/powerpoint/2010/main" val="365316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Donde</a:t>
            </a:r>
            <a:r>
              <a:rPr lang="es-CR" baseline="0" dirty="0" smtClean="0"/>
              <a:t> el</a:t>
            </a:r>
            <a:r>
              <a:rPr lang="es-CR" dirty="0" smtClean="0"/>
              <a:t> resto de actuadores</a:t>
            </a:r>
            <a:r>
              <a:rPr lang="es-CR" baseline="0" dirty="0" smtClean="0"/>
              <a:t> se mueven en cadena para lograr la posición deseada para los actuadores principales. Lo cual es bastante ventajoso ya que reduce la cantidad de marcadores necesarios para capturar el movimiento.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9</a:t>
            </a:fld>
            <a:endParaRPr lang="es-CR"/>
          </a:p>
        </p:txBody>
      </p:sp>
    </p:spTree>
    <p:extLst>
      <p:ext uri="{BB962C8B-B14F-4D97-AF65-F5344CB8AC3E}">
        <p14:creationId xmlns:p14="http://schemas.microsoft.com/office/powerpoint/2010/main" val="2388536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3/9/2017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139504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3/9/2017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6538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C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3/9/2017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91609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3/9/2017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05849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C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2EB375A0-8ECD-4970-9601-D54B730FCDF1}" type="datetimeFigureOut">
              <a:rPr lang="es-CR" smtClean="0"/>
              <a:t>3/9/2017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180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5" name="Marcador de fecha 4"/>
          <p:cNvSpPr>
            <a:spLocks noGrp="1"/>
          </p:cNvSpPr>
          <p:nvPr>
            <p:ph type="dt" sz="half" idx="10"/>
          </p:nvPr>
        </p:nvSpPr>
        <p:spPr/>
        <p:txBody>
          <a:bodyPr/>
          <a:lstStyle/>
          <a:p>
            <a:fld id="{2EB375A0-8ECD-4970-9601-D54B730FCDF1}" type="datetimeFigureOut">
              <a:rPr lang="es-CR" smtClean="0"/>
              <a:t>3/9/2017</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245099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C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7" name="Marcador de fecha 6"/>
          <p:cNvSpPr>
            <a:spLocks noGrp="1"/>
          </p:cNvSpPr>
          <p:nvPr>
            <p:ph type="dt" sz="half" idx="10"/>
          </p:nvPr>
        </p:nvSpPr>
        <p:spPr/>
        <p:txBody>
          <a:bodyPr/>
          <a:lstStyle/>
          <a:p>
            <a:fld id="{2EB375A0-8ECD-4970-9601-D54B730FCDF1}" type="datetimeFigureOut">
              <a:rPr lang="es-CR" smtClean="0"/>
              <a:t>3/9/2017</a:t>
            </a:fld>
            <a:endParaRPr lang="es-CR"/>
          </a:p>
        </p:txBody>
      </p:sp>
      <p:sp>
        <p:nvSpPr>
          <p:cNvPr id="8" name="Marcador de pie de página 7"/>
          <p:cNvSpPr>
            <a:spLocks noGrp="1"/>
          </p:cNvSpPr>
          <p:nvPr>
            <p:ph type="ftr" sz="quarter" idx="11"/>
          </p:nvPr>
        </p:nvSpPr>
        <p:spPr/>
        <p:txBody>
          <a:bodyPr/>
          <a:lstStyle/>
          <a:p>
            <a:endParaRPr lang="es-CR"/>
          </a:p>
        </p:txBody>
      </p:sp>
      <p:sp>
        <p:nvSpPr>
          <p:cNvPr id="9" name="Marcador de número de diapositiva 8"/>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682031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fecha 2"/>
          <p:cNvSpPr>
            <a:spLocks noGrp="1"/>
          </p:cNvSpPr>
          <p:nvPr>
            <p:ph type="dt" sz="half" idx="10"/>
          </p:nvPr>
        </p:nvSpPr>
        <p:spPr/>
        <p:txBody>
          <a:bodyPr/>
          <a:lstStyle/>
          <a:p>
            <a:fld id="{2EB375A0-8ECD-4970-9601-D54B730FCDF1}" type="datetimeFigureOut">
              <a:rPr lang="es-CR" smtClean="0"/>
              <a:t>3/9/2017</a:t>
            </a:fld>
            <a:endParaRPr lang="es-CR"/>
          </a:p>
        </p:txBody>
      </p:sp>
      <p:sp>
        <p:nvSpPr>
          <p:cNvPr id="4" name="Marcador de pie de página 3"/>
          <p:cNvSpPr>
            <a:spLocks noGrp="1"/>
          </p:cNvSpPr>
          <p:nvPr>
            <p:ph type="ftr" sz="quarter" idx="11"/>
          </p:nvPr>
        </p:nvSpPr>
        <p:spPr/>
        <p:txBody>
          <a:bodyPr/>
          <a:lstStyle/>
          <a:p>
            <a:endParaRPr lang="es-CR"/>
          </a:p>
        </p:txBody>
      </p:sp>
      <p:sp>
        <p:nvSpPr>
          <p:cNvPr id="5" name="Marcador de número de diapositiva 4"/>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2592273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EB375A0-8ECD-4970-9601-D54B730FCDF1}" type="datetimeFigureOut">
              <a:rPr lang="es-CR" smtClean="0"/>
              <a:t>3/9/2017</a:t>
            </a:fld>
            <a:endParaRPr lang="es-CR"/>
          </a:p>
        </p:txBody>
      </p:sp>
      <p:sp>
        <p:nvSpPr>
          <p:cNvPr id="3" name="Marcador de pie de página 2"/>
          <p:cNvSpPr>
            <a:spLocks noGrp="1"/>
          </p:cNvSpPr>
          <p:nvPr>
            <p:ph type="ftr" sz="quarter" idx="11"/>
          </p:nvPr>
        </p:nvSpPr>
        <p:spPr/>
        <p:txBody>
          <a:bodyPr/>
          <a:lstStyle/>
          <a:p>
            <a:endParaRPr lang="es-CR"/>
          </a:p>
        </p:txBody>
      </p:sp>
      <p:sp>
        <p:nvSpPr>
          <p:cNvPr id="4" name="Marcador de número de diapositiva 3"/>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413267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EB375A0-8ECD-4970-9601-D54B730FCDF1}" type="datetimeFigureOut">
              <a:rPr lang="es-CR" smtClean="0"/>
              <a:t>3/9/2017</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1591912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EB375A0-8ECD-4970-9601-D54B730FCDF1}" type="datetimeFigureOut">
              <a:rPr lang="es-CR" smtClean="0"/>
              <a:t>3/9/2017</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114611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C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375A0-8ECD-4970-9601-D54B730FCDF1}" type="datetimeFigureOut">
              <a:rPr lang="es-CR" smtClean="0"/>
              <a:t>3/9/2017</a:t>
            </a:fld>
            <a:endParaRPr lang="es-C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AF5BB-3DD5-4BB5-8ECA-FE215C212EF9}" type="slidenum">
              <a:rPr lang="es-CR" smtClean="0"/>
              <a:t>‹Nº›</a:t>
            </a:fld>
            <a:endParaRPr lang="es-CR"/>
          </a:p>
        </p:txBody>
      </p:sp>
    </p:spTree>
    <p:extLst>
      <p:ext uri="{BB962C8B-B14F-4D97-AF65-F5344CB8AC3E}">
        <p14:creationId xmlns:p14="http://schemas.microsoft.com/office/powerpoint/2010/main" val="1507372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627031" y="117811"/>
            <a:ext cx="9144000" cy="2387600"/>
          </a:xfrm>
        </p:spPr>
        <p:txBody>
          <a:bodyPr/>
          <a:lstStyle/>
          <a:p>
            <a:r>
              <a:rPr lang="es-CR" dirty="0" err="1" smtClean="0">
                <a:solidFill>
                  <a:schemeClr val="bg1"/>
                </a:solidFill>
              </a:rPr>
              <a:t>Teleoperación</a:t>
            </a:r>
            <a:r>
              <a:rPr lang="es-CR" dirty="0" smtClean="0">
                <a:solidFill>
                  <a:schemeClr val="bg1"/>
                </a:solidFill>
              </a:rPr>
              <a:t> de un Robot Humanoide Nao</a:t>
            </a:r>
            <a:endParaRPr lang="es-CR" dirty="0">
              <a:solidFill>
                <a:schemeClr val="bg1"/>
              </a:solidFill>
            </a:endParaRPr>
          </a:p>
        </p:txBody>
      </p:sp>
      <p:sp>
        <p:nvSpPr>
          <p:cNvPr id="3" name="Subtítulo 2"/>
          <p:cNvSpPr>
            <a:spLocks noGrp="1"/>
          </p:cNvSpPr>
          <p:nvPr>
            <p:ph type="subTitle" idx="1"/>
          </p:nvPr>
        </p:nvSpPr>
        <p:spPr>
          <a:xfrm>
            <a:off x="1627031" y="4257787"/>
            <a:ext cx="9144000" cy="517413"/>
          </a:xfrm>
        </p:spPr>
        <p:txBody>
          <a:bodyPr>
            <a:normAutofit/>
          </a:bodyPr>
          <a:lstStyle/>
          <a:p>
            <a:r>
              <a:rPr lang="es-CR" sz="2800" dirty="0" smtClean="0">
                <a:solidFill>
                  <a:schemeClr val="bg1"/>
                </a:solidFill>
                <a:latin typeface="Lucida Console" panose="020B0609040504020204" pitchFamily="49" charset="0"/>
              </a:rPr>
              <a:t>Lennon Núñez </a:t>
            </a:r>
            <a:r>
              <a:rPr lang="es-CR" sz="2800" dirty="0" err="1" smtClean="0">
                <a:solidFill>
                  <a:schemeClr val="bg1"/>
                </a:solidFill>
                <a:latin typeface="Lucida Console" panose="020B0609040504020204" pitchFamily="49" charset="0"/>
              </a:rPr>
              <a:t>Meoño</a:t>
            </a:r>
            <a:endParaRPr lang="es-CR" sz="2800" dirty="0">
              <a:solidFill>
                <a:schemeClr val="bg1"/>
              </a:solidFill>
              <a:latin typeface="Lucida Console" panose="020B0609040504020204" pitchFamily="49" charset="0"/>
            </a:endParaRPr>
          </a:p>
        </p:txBody>
      </p:sp>
    </p:spTree>
    <p:extLst>
      <p:ext uri="{BB962C8B-B14F-4D97-AF65-F5344CB8AC3E}">
        <p14:creationId xmlns:p14="http://schemas.microsoft.com/office/powerpoint/2010/main" val="436939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buNone/>
            </a:pPr>
            <a:r>
              <a:rPr lang="es-CR" dirty="0" smtClean="0"/>
              <a:t>Fase I:</a:t>
            </a:r>
          </a:p>
          <a:p>
            <a:r>
              <a:rPr lang="es-CR" dirty="0" smtClean="0"/>
              <a:t>Archivo con Grabación -&gt; Coreografía Definida</a:t>
            </a:r>
          </a:p>
          <a:p>
            <a:pPr lvl="1"/>
            <a:r>
              <a:rPr lang="es-CR" dirty="0" smtClean="0"/>
              <a:t>BVH – Modelo de Cuerpo Rígido</a:t>
            </a:r>
          </a:p>
          <a:p>
            <a:pPr lvl="1"/>
            <a:r>
              <a:rPr lang="es-CR" dirty="0" smtClean="0"/>
              <a:t>CSV – Marcadores flotantes</a:t>
            </a:r>
          </a:p>
          <a:p>
            <a:pPr lvl="1"/>
            <a:endParaRPr lang="es-CR" dirty="0" smtClean="0"/>
          </a:p>
          <a:p>
            <a:pPr marL="0" indent="0">
              <a:buNone/>
            </a:pPr>
            <a:r>
              <a:rPr lang="es-CR" dirty="0" smtClean="0"/>
              <a:t>Fase II:</a:t>
            </a:r>
            <a:endParaRPr lang="es-CR" dirty="0"/>
          </a:p>
          <a:p>
            <a:r>
              <a:rPr lang="es-CR" dirty="0" smtClean="0"/>
              <a:t>Stream de Datos -&gt; </a:t>
            </a:r>
            <a:r>
              <a:rPr lang="es-CR" dirty="0" err="1" smtClean="0"/>
              <a:t>Telepresencia</a:t>
            </a:r>
            <a:endParaRPr lang="es-CR" dirty="0"/>
          </a:p>
        </p:txBody>
      </p:sp>
      <p:sp>
        <p:nvSpPr>
          <p:cNvPr id="5"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MoCap</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1556381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mocap mark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358" y="1464143"/>
            <a:ext cx="4528526" cy="452085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8348" t="3872" r="16217" b="4539"/>
          <a:stretch/>
        </p:blipFill>
        <p:spPr>
          <a:xfrm>
            <a:off x="1433382" y="1464143"/>
            <a:ext cx="2792628" cy="4520851"/>
          </a:xfrm>
          <a:prstGeom prst="rect">
            <a:avLst/>
          </a:prstGeom>
        </p:spPr>
      </p:pic>
      <p:sp>
        <p:nvSpPr>
          <p:cNvPr id="9" name="Flecha derecha 8"/>
          <p:cNvSpPr/>
          <p:nvPr/>
        </p:nvSpPr>
        <p:spPr>
          <a:xfrm rot="10800000">
            <a:off x="4566851" y="3304438"/>
            <a:ext cx="1581665" cy="840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8194" name="Picture 2" descr="Image result for nao hea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99451" y="1544485"/>
            <a:ext cx="800164" cy="782789"/>
          </a:xfrm>
          <a:prstGeom prst="rect">
            <a:avLst/>
          </a:prstGeom>
          <a:noFill/>
          <a:extLst>
            <a:ext uri="{909E8E84-426E-40DD-AFC4-6F175D3DCCD1}">
              <a14:hiddenFill xmlns:a14="http://schemas.microsoft.com/office/drawing/2010/main">
                <a:solidFill>
                  <a:srgbClr val="FFFFFF"/>
                </a:solidFill>
              </a14:hiddenFill>
            </a:ext>
          </a:extLst>
        </p:spPr>
      </p:pic>
      <p:sp>
        <p:nvSpPr>
          <p:cNvPr id="13"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MoCap</a:t>
            </a:r>
            <a:br>
              <a:rPr lang="es-CR" dirty="0" smtClean="0">
                <a:solidFill>
                  <a:schemeClr val="bg1"/>
                </a:solidFill>
              </a:rPr>
            </a:br>
            <a:r>
              <a:rPr lang="es-CR" dirty="0" smtClean="0">
                <a:solidFill>
                  <a:schemeClr val="bg1"/>
                </a:solidFill>
              </a:rPr>
              <a:t>Ajuste de Datos</a:t>
            </a:r>
            <a:endParaRPr lang="es-CR" dirty="0">
              <a:solidFill>
                <a:schemeClr val="bg1"/>
              </a:solidFill>
            </a:endParaRPr>
          </a:p>
        </p:txBody>
      </p:sp>
    </p:spTree>
    <p:extLst>
      <p:ext uri="{BB962C8B-B14F-4D97-AF65-F5344CB8AC3E}">
        <p14:creationId xmlns:p14="http://schemas.microsoft.com/office/powerpoint/2010/main" val="2459820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60620" y="1825625"/>
            <a:ext cx="4363995" cy="4351338"/>
          </a:xfrm>
        </p:spPr>
        <p:txBody>
          <a:bodyPr/>
          <a:lstStyle/>
          <a:p>
            <a:r>
              <a:rPr lang="es-CR" dirty="0" smtClean="0"/>
              <a:t>Marcador</a:t>
            </a:r>
          </a:p>
          <a:p>
            <a:r>
              <a:rPr lang="es-CR" dirty="0" smtClean="0"/>
              <a:t>Cuadro de la Secuencia</a:t>
            </a:r>
          </a:p>
          <a:p>
            <a:r>
              <a:rPr lang="es-CR" dirty="0" smtClean="0"/>
              <a:t>Tiempo de ejecución del cuadro</a:t>
            </a:r>
          </a:p>
          <a:p>
            <a:r>
              <a:rPr lang="es-CR" dirty="0" smtClean="0"/>
              <a:t>Coordenadas</a:t>
            </a:r>
            <a:endParaRPr lang="es-CR" dirty="0"/>
          </a:p>
        </p:txBody>
      </p:sp>
      <p:sp>
        <p:nvSpPr>
          <p:cNvPr id="5" name="Marcador de contenido 2"/>
          <p:cNvSpPr txBox="1">
            <a:spLocks/>
          </p:cNvSpPr>
          <p:nvPr/>
        </p:nvSpPr>
        <p:spPr>
          <a:xfrm>
            <a:off x="6748847" y="1825625"/>
            <a:ext cx="40138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R" dirty="0" smtClean="0"/>
              <a:t>Actuador</a:t>
            </a:r>
          </a:p>
          <a:p>
            <a:r>
              <a:rPr lang="es-CR" dirty="0" smtClean="0"/>
              <a:t>Vector de Tiempos </a:t>
            </a:r>
          </a:p>
          <a:p>
            <a:r>
              <a:rPr lang="es-CR" dirty="0" smtClean="0"/>
              <a:t>Vector de Coordenadas</a:t>
            </a:r>
          </a:p>
          <a:p>
            <a:r>
              <a:rPr lang="es-CR" dirty="0" smtClean="0"/>
              <a:t>Parámetros</a:t>
            </a:r>
            <a:endParaRPr lang="es-CR" dirty="0"/>
          </a:p>
        </p:txBody>
      </p:sp>
      <p:sp>
        <p:nvSpPr>
          <p:cNvPr id="8"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MoCap</a:t>
            </a:r>
            <a:br>
              <a:rPr lang="es-CR" dirty="0" smtClean="0">
                <a:solidFill>
                  <a:schemeClr val="bg1"/>
                </a:solidFill>
              </a:rPr>
            </a:br>
            <a:r>
              <a:rPr lang="es-CR" dirty="0" smtClean="0">
                <a:solidFill>
                  <a:schemeClr val="bg1"/>
                </a:solidFill>
              </a:rPr>
              <a:t>Organización de Datos</a:t>
            </a:r>
            <a:endParaRPr lang="es-CR" dirty="0">
              <a:solidFill>
                <a:schemeClr val="bg1"/>
              </a:solidFill>
            </a:endParaRPr>
          </a:p>
        </p:txBody>
      </p:sp>
    </p:spTree>
    <p:extLst>
      <p:ext uri="{BB962C8B-B14F-4D97-AF65-F5344CB8AC3E}">
        <p14:creationId xmlns:p14="http://schemas.microsoft.com/office/powerpoint/2010/main" val="1150115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may contain: one or more peo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9443" y="1643685"/>
            <a:ext cx="7793114" cy="4383627"/>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MoCap</a:t>
            </a:r>
            <a:br>
              <a:rPr lang="es-CR" dirty="0" smtClean="0">
                <a:solidFill>
                  <a:schemeClr val="bg1"/>
                </a:solidFill>
              </a:rPr>
            </a:br>
            <a:r>
              <a:rPr lang="es-CR" dirty="0" smtClean="0">
                <a:solidFill>
                  <a:schemeClr val="bg1"/>
                </a:solidFill>
              </a:rPr>
              <a:t>Ejecución del Movimiento</a:t>
            </a:r>
            <a:endParaRPr lang="es-CR" dirty="0">
              <a:solidFill>
                <a:schemeClr val="bg1"/>
              </a:solidFill>
            </a:endParaRPr>
          </a:p>
        </p:txBody>
      </p:sp>
    </p:spTree>
    <p:extLst>
      <p:ext uri="{BB962C8B-B14F-4D97-AF65-F5344CB8AC3E}">
        <p14:creationId xmlns:p14="http://schemas.microsoft.com/office/powerpoint/2010/main" val="40025427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071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41231" y="1300626"/>
            <a:ext cx="10515600" cy="953177"/>
          </a:xfrm>
        </p:spPr>
        <p:txBody>
          <a:bodyPr>
            <a:normAutofit lnSpcReduction="10000"/>
          </a:bodyPr>
          <a:lstStyle/>
          <a:p>
            <a:pPr algn="ctr"/>
            <a:r>
              <a:rPr lang="es-CR" dirty="0" smtClean="0"/>
              <a:t>Operación de un sistema (robot) a distancia</a:t>
            </a:r>
          </a:p>
          <a:p>
            <a:pPr algn="ctr"/>
            <a:r>
              <a:rPr lang="es-CR" dirty="0" smtClean="0"/>
              <a:t>Operación Remota</a:t>
            </a:r>
            <a:endParaRPr lang="es-CR" dirty="0"/>
          </a:p>
        </p:txBody>
      </p:sp>
      <p:pic>
        <p:nvPicPr>
          <p:cNvPr id="1028" name="Picture 4" descr="Image result for teleop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781" y="2446987"/>
            <a:ext cx="4028799" cy="331986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7364895" y="3645256"/>
            <a:ext cx="2177391" cy="923330"/>
          </a:xfrm>
          <a:prstGeom prst="rect">
            <a:avLst/>
          </a:prstGeom>
          <a:noFill/>
        </p:spPr>
        <p:txBody>
          <a:bodyPr wrap="none" rtlCol="0">
            <a:spAutoFit/>
          </a:bodyPr>
          <a:lstStyle/>
          <a:p>
            <a:pPr marL="285750" indent="-285750">
              <a:buFont typeface="Arial" panose="020B0604020202020204" pitchFamily="34" charset="0"/>
              <a:buChar char="•"/>
            </a:pPr>
            <a:r>
              <a:rPr lang="es-CR" dirty="0" smtClean="0"/>
              <a:t>Comodidad</a:t>
            </a:r>
          </a:p>
          <a:p>
            <a:pPr marL="285750" indent="-285750">
              <a:buFont typeface="Arial" panose="020B0604020202020204" pitchFamily="34" charset="0"/>
              <a:buChar char="•"/>
            </a:pPr>
            <a:r>
              <a:rPr lang="es-CR" dirty="0" smtClean="0"/>
              <a:t>Protección</a:t>
            </a:r>
          </a:p>
          <a:p>
            <a:pPr marL="285750" indent="-285750">
              <a:buFont typeface="Arial" panose="020B0604020202020204" pitchFamily="34" charset="0"/>
              <a:buChar char="•"/>
            </a:pPr>
            <a:r>
              <a:rPr lang="es-CR" dirty="0" smtClean="0"/>
              <a:t>Reducir Distancias</a:t>
            </a:r>
            <a:endParaRPr lang="es-CR" dirty="0"/>
          </a:p>
        </p:txBody>
      </p:sp>
      <p:sp>
        <p:nvSpPr>
          <p:cNvPr id="8"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endParaRPr lang="es-CR" dirty="0">
              <a:solidFill>
                <a:schemeClr val="bg1"/>
              </a:solidFill>
            </a:endParaRPr>
          </a:p>
        </p:txBody>
      </p:sp>
    </p:spTree>
    <p:extLst>
      <p:ext uri="{BB962C8B-B14F-4D97-AF65-F5344CB8AC3E}">
        <p14:creationId xmlns:p14="http://schemas.microsoft.com/office/powerpoint/2010/main" val="2633760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choregrap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82" y="1146220"/>
            <a:ext cx="5391831" cy="165760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656" y="1677229"/>
            <a:ext cx="4607444" cy="3123296"/>
          </a:xfrm>
          <a:prstGeom prst="rect">
            <a:avLst/>
          </a:prstGeom>
        </p:spPr>
      </p:pic>
      <p:sp>
        <p:nvSpPr>
          <p:cNvPr id="6"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endParaRPr lang="es-CR" dirty="0">
              <a:solidFill>
                <a:schemeClr val="bg1"/>
              </a:solidFill>
            </a:endParaRPr>
          </a:p>
        </p:txBody>
      </p:sp>
      <p:sp>
        <p:nvSpPr>
          <p:cNvPr id="7" name="Título 1"/>
          <p:cNvSpPr>
            <a:spLocks noGrp="1"/>
          </p:cNvSpPr>
          <p:nvPr>
            <p:ph type="title"/>
          </p:nvPr>
        </p:nvSpPr>
        <p:spPr>
          <a:xfrm>
            <a:off x="838200" y="4645562"/>
            <a:ext cx="3420414" cy="1325563"/>
          </a:xfrm>
        </p:spPr>
        <p:txBody>
          <a:bodyPr/>
          <a:lstStyle/>
          <a:p>
            <a:pPr algn="ctr"/>
            <a:r>
              <a:rPr lang="es-CR" dirty="0" smtClean="0"/>
              <a:t>Nao-</a:t>
            </a:r>
            <a:r>
              <a:rPr lang="es-CR" dirty="0" err="1" smtClean="0"/>
              <a:t>Remote</a:t>
            </a:r>
            <a:endParaRPr lang="es-CR" dirty="0"/>
          </a:p>
        </p:txBody>
      </p:sp>
    </p:spTree>
    <p:extLst>
      <p:ext uri="{BB962C8B-B14F-4D97-AF65-F5344CB8AC3E}">
        <p14:creationId xmlns:p14="http://schemas.microsoft.com/office/powerpoint/2010/main" val="1767962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_20160211_15475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39657" t="1949" r="19573" b="38054"/>
          <a:stretch/>
        </p:blipFill>
        <p:spPr>
          <a:xfrm>
            <a:off x="3533104" y="1507270"/>
            <a:ext cx="5274366" cy="4365759"/>
          </a:xfrm>
        </p:spPr>
      </p:pic>
      <p:sp>
        <p:nvSpPr>
          <p:cNvPr id="5"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endParaRPr lang="es-CR" dirty="0">
              <a:solidFill>
                <a:schemeClr val="bg1"/>
              </a:solidFill>
            </a:endParaRPr>
          </a:p>
        </p:txBody>
      </p:sp>
    </p:spTree>
    <p:extLst>
      <p:ext uri="{BB962C8B-B14F-4D97-AF65-F5344CB8AC3E}">
        <p14:creationId xmlns:p14="http://schemas.microsoft.com/office/powerpoint/2010/main" val="32447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r>
              <a:rPr lang="es-CR" dirty="0" smtClean="0">
                <a:solidFill>
                  <a:schemeClr val="bg1"/>
                </a:solidFill>
              </a:rPr>
              <a:t> por MoCap</a:t>
            </a:r>
            <a:endParaRPr lang="es-CR" dirty="0">
              <a:solidFill>
                <a:schemeClr val="bg1"/>
              </a:solidFill>
            </a:endParaRPr>
          </a:p>
        </p:txBody>
      </p:sp>
      <p:sp>
        <p:nvSpPr>
          <p:cNvPr id="6" name="Rectángulo redondeado 5"/>
          <p:cNvSpPr/>
          <p:nvPr/>
        </p:nvSpPr>
        <p:spPr>
          <a:xfrm>
            <a:off x="413196" y="1353136"/>
            <a:ext cx="2397210" cy="15779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Obtención de Datos</a:t>
            </a:r>
          </a:p>
          <a:p>
            <a:pPr algn="ctr"/>
            <a:r>
              <a:rPr lang="es-CR" dirty="0" smtClean="0">
                <a:solidFill>
                  <a:schemeClr val="tx1"/>
                </a:solidFill>
              </a:rPr>
              <a:t>Humano - MoCap</a:t>
            </a:r>
            <a:endParaRPr lang="es-CR" dirty="0">
              <a:solidFill>
                <a:schemeClr val="tx1"/>
              </a:solidFill>
            </a:endParaRPr>
          </a:p>
        </p:txBody>
      </p:sp>
      <p:sp>
        <p:nvSpPr>
          <p:cNvPr id="8" name="Rectángulo redondeado 7"/>
          <p:cNvSpPr/>
          <p:nvPr/>
        </p:nvSpPr>
        <p:spPr>
          <a:xfrm>
            <a:off x="4697078" y="1454565"/>
            <a:ext cx="1975320" cy="1400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Ajuste de Datos</a:t>
            </a:r>
          </a:p>
          <a:p>
            <a:pPr algn="ctr"/>
            <a:r>
              <a:rPr lang="es-CR" dirty="0" smtClean="0">
                <a:solidFill>
                  <a:schemeClr val="tx1"/>
                </a:solidFill>
              </a:rPr>
              <a:t>Humano -&gt; Nao</a:t>
            </a:r>
            <a:endParaRPr lang="es-CR" dirty="0">
              <a:solidFill>
                <a:schemeClr val="tx1"/>
              </a:solidFill>
            </a:endParaRPr>
          </a:p>
        </p:txBody>
      </p:sp>
      <p:sp>
        <p:nvSpPr>
          <p:cNvPr id="9" name="Rectángulo redondeado 8"/>
          <p:cNvSpPr/>
          <p:nvPr/>
        </p:nvSpPr>
        <p:spPr>
          <a:xfrm>
            <a:off x="948332" y="4011656"/>
            <a:ext cx="2872944" cy="15779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Organización de Datos</a:t>
            </a:r>
          </a:p>
          <a:p>
            <a:pPr algn="ctr"/>
            <a:r>
              <a:rPr lang="es-CR" dirty="0" smtClean="0">
                <a:solidFill>
                  <a:schemeClr val="tx1"/>
                </a:solidFill>
              </a:rPr>
              <a:t>Actuador, Vector Posición, Vector de Tiempos</a:t>
            </a:r>
            <a:endParaRPr lang="es-CR" dirty="0">
              <a:solidFill>
                <a:schemeClr val="tx1"/>
              </a:solidFill>
            </a:endParaRPr>
          </a:p>
        </p:txBody>
      </p:sp>
      <p:sp>
        <p:nvSpPr>
          <p:cNvPr id="10" name="Rectángulo redondeado 9"/>
          <p:cNvSpPr/>
          <p:nvPr/>
        </p:nvSpPr>
        <p:spPr>
          <a:xfrm>
            <a:off x="5206040" y="4133730"/>
            <a:ext cx="2257442" cy="13338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Ejecución del Movimiento</a:t>
            </a:r>
            <a:endParaRPr lang="es-CR" dirty="0">
              <a:solidFill>
                <a:schemeClr val="tx1"/>
              </a:solidFill>
            </a:endParaRPr>
          </a:p>
        </p:txBody>
      </p:sp>
      <p:cxnSp>
        <p:nvCxnSpPr>
          <p:cNvPr id="27" name="Conector recto de flecha 26"/>
          <p:cNvCxnSpPr>
            <a:stCxn id="6" idx="3"/>
            <a:endCxn id="8" idx="1"/>
          </p:cNvCxnSpPr>
          <p:nvPr/>
        </p:nvCxnSpPr>
        <p:spPr>
          <a:xfrm>
            <a:off x="2810406" y="2142126"/>
            <a:ext cx="1886672" cy="12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a:off x="2854028" y="2184798"/>
            <a:ext cx="1792991" cy="523220"/>
          </a:xfrm>
          <a:prstGeom prst="rect">
            <a:avLst/>
          </a:prstGeom>
          <a:noFill/>
        </p:spPr>
        <p:txBody>
          <a:bodyPr wrap="none" rtlCol="0">
            <a:spAutoFit/>
          </a:bodyPr>
          <a:lstStyle/>
          <a:p>
            <a:pPr marL="285750" indent="-285750">
              <a:buFont typeface="Arial" panose="020B0604020202020204" pitchFamily="34" charset="0"/>
              <a:buChar char="•"/>
            </a:pPr>
            <a:r>
              <a:rPr lang="es-CR" sz="1400" dirty="0" smtClean="0"/>
              <a:t>Archivo Secuencia</a:t>
            </a:r>
          </a:p>
          <a:p>
            <a:pPr marL="285750" indent="-285750">
              <a:buFont typeface="Arial" panose="020B0604020202020204" pitchFamily="34" charset="0"/>
              <a:buChar char="•"/>
            </a:pPr>
            <a:r>
              <a:rPr lang="es-CR" sz="1400" dirty="0" smtClean="0"/>
              <a:t>Stream Datos</a:t>
            </a:r>
            <a:endParaRPr lang="es-CR" sz="1400" dirty="0"/>
          </a:p>
        </p:txBody>
      </p:sp>
      <p:cxnSp>
        <p:nvCxnSpPr>
          <p:cNvPr id="33" name="Conector angular 32"/>
          <p:cNvCxnSpPr>
            <a:stCxn id="8" idx="2"/>
            <a:endCxn id="9" idx="0"/>
          </p:cNvCxnSpPr>
          <p:nvPr/>
        </p:nvCxnSpPr>
        <p:spPr>
          <a:xfrm rot="5400000">
            <a:off x="3456385" y="1783303"/>
            <a:ext cx="1156772" cy="32999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9" idx="3"/>
            <a:endCxn id="10" idx="1"/>
          </p:cNvCxnSpPr>
          <p:nvPr/>
        </p:nvCxnSpPr>
        <p:spPr>
          <a:xfrm>
            <a:off x="3821276" y="4800646"/>
            <a:ext cx="1384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Imagen 38"/>
          <p:cNvPicPr>
            <a:picLocks noChangeAspect="1"/>
          </p:cNvPicPr>
          <p:nvPr/>
        </p:nvPicPr>
        <p:blipFill rotWithShape="1">
          <a:blip r:embed="rId3">
            <a:extLst>
              <a:ext uri="{28A0092B-C50C-407E-A947-70E740481C1C}">
                <a14:useLocalDpi xmlns:a14="http://schemas.microsoft.com/office/drawing/2010/main" val="0"/>
              </a:ext>
            </a:extLst>
          </a:blip>
          <a:srcRect t="5127"/>
          <a:stretch/>
        </p:blipFill>
        <p:spPr>
          <a:xfrm>
            <a:off x="6722457" y="1200814"/>
            <a:ext cx="5081551" cy="2108888"/>
          </a:xfrm>
          <a:prstGeom prst="rect">
            <a:avLst/>
          </a:prstGeom>
        </p:spPr>
      </p:pic>
      <p:sp>
        <p:nvSpPr>
          <p:cNvPr id="56" name="CuadroTexto 55"/>
          <p:cNvSpPr txBox="1"/>
          <p:nvPr/>
        </p:nvSpPr>
        <p:spPr>
          <a:xfrm>
            <a:off x="3937410" y="4428630"/>
            <a:ext cx="1152495" cy="307777"/>
          </a:xfrm>
          <a:prstGeom prst="rect">
            <a:avLst/>
          </a:prstGeom>
          <a:noFill/>
        </p:spPr>
        <p:txBody>
          <a:bodyPr wrap="none" rtlCol="0">
            <a:spAutoFit/>
          </a:bodyPr>
          <a:lstStyle/>
          <a:p>
            <a:r>
              <a:rPr lang="es-CR" sz="1400" dirty="0" smtClean="0"/>
              <a:t>Instrucciones</a:t>
            </a:r>
            <a:endParaRPr lang="es-CR" sz="1400" dirty="0"/>
          </a:p>
        </p:txBody>
      </p:sp>
      <p:pic>
        <p:nvPicPr>
          <p:cNvPr id="6146" name="Picture 2" descr="Image may contain: one or more people and sho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9617" y="4483980"/>
            <a:ext cx="4106309" cy="1519963"/>
          </a:xfrm>
          <a:prstGeom prst="rect">
            <a:avLst/>
          </a:prstGeom>
          <a:noFill/>
          <a:extLst>
            <a:ext uri="{909E8E84-426E-40DD-AFC4-6F175D3DCCD1}">
              <a14:hiddenFill xmlns:a14="http://schemas.microsoft.com/office/drawing/2010/main">
                <a:solidFill>
                  <a:srgbClr val="FFFFFF"/>
                </a:solidFill>
              </a14:hiddenFill>
            </a:ext>
          </a:extLst>
        </p:spPr>
      </p:pic>
      <p:sp>
        <p:nvSpPr>
          <p:cNvPr id="6154" name="Estrella de 5 puntas 6153"/>
          <p:cNvSpPr/>
          <p:nvPr/>
        </p:nvSpPr>
        <p:spPr>
          <a:xfrm>
            <a:off x="6914893" y="1257938"/>
            <a:ext cx="190757" cy="140979"/>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75" name="Estrella de 5 puntas 74"/>
          <p:cNvSpPr/>
          <p:nvPr/>
        </p:nvSpPr>
        <p:spPr>
          <a:xfrm>
            <a:off x="159634" y="6540324"/>
            <a:ext cx="154691" cy="134487"/>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155" name="CuadroTexto 6154"/>
          <p:cNvSpPr txBox="1"/>
          <p:nvPr/>
        </p:nvSpPr>
        <p:spPr>
          <a:xfrm>
            <a:off x="314325" y="6540324"/>
            <a:ext cx="7791622" cy="200055"/>
          </a:xfrm>
          <a:prstGeom prst="rect">
            <a:avLst/>
          </a:prstGeom>
          <a:noFill/>
        </p:spPr>
        <p:txBody>
          <a:bodyPr wrap="square" rtlCol="0">
            <a:spAutoFit/>
          </a:bodyPr>
          <a:lstStyle/>
          <a:p>
            <a:r>
              <a:rPr lang="es-CR" sz="700" dirty="0" smtClean="0"/>
              <a:t>C. </a:t>
            </a:r>
            <a:r>
              <a:rPr lang="es-CR" sz="700" dirty="0" err="1" smtClean="0"/>
              <a:t>Stanton</a:t>
            </a:r>
            <a:r>
              <a:rPr lang="es-CR" sz="700" dirty="0" smtClean="0"/>
              <a:t> et </a:t>
            </a:r>
            <a:r>
              <a:rPr lang="es-CR" sz="700" dirty="0" err="1" smtClean="0"/>
              <a:t>all</a:t>
            </a:r>
            <a:r>
              <a:rPr lang="es-CR" sz="700" dirty="0" smtClean="0"/>
              <a:t>. 2012. </a:t>
            </a:r>
            <a:r>
              <a:rPr lang="es-CR" sz="700" dirty="0" err="1" smtClean="0"/>
              <a:t>Teleoperation</a:t>
            </a:r>
            <a:r>
              <a:rPr lang="es-CR" sz="700" dirty="0" smtClean="0"/>
              <a:t> of </a:t>
            </a:r>
            <a:r>
              <a:rPr lang="es-CR" sz="700" dirty="0" err="1" smtClean="0"/>
              <a:t>humanoid</a:t>
            </a:r>
            <a:r>
              <a:rPr lang="es-CR" sz="700" dirty="0" smtClean="0"/>
              <a:t> robot </a:t>
            </a:r>
            <a:r>
              <a:rPr lang="es-CR" sz="700" dirty="0" err="1" smtClean="0"/>
              <a:t>using</a:t>
            </a:r>
            <a:r>
              <a:rPr lang="es-CR" sz="700" dirty="0" smtClean="0"/>
              <a:t> full-</a:t>
            </a:r>
            <a:r>
              <a:rPr lang="es-CR" sz="700" dirty="0" err="1" smtClean="0"/>
              <a:t>body</a:t>
            </a:r>
            <a:r>
              <a:rPr lang="es-CR" sz="700" dirty="0" smtClean="0"/>
              <a:t> </a:t>
            </a:r>
            <a:r>
              <a:rPr lang="es-CR" sz="700" dirty="0" err="1" smtClean="0"/>
              <a:t>motion</a:t>
            </a:r>
            <a:r>
              <a:rPr lang="es-CR" sz="700" dirty="0" smtClean="0"/>
              <a:t> capture, </a:t>
            </a:r>
            <a:r>
              <a:rPr lang="es-CR" sz="700" dirty="0" err="1" smtClean="0"/>
              <a:t>example</a:t>
            </a:r>
            <a:r>
              <a:rPr lang="es-CR" sz="700" dirty="0" smtClean="0"/>
              <a:t> </a:t>
            </a:r>
            <a:r>
              <a:rPr lang="es-CR" sz="700" dirty="0" err="1" smtClean="0"/>
              <a:t>movemnts</a:t>
            </a:r>
            <a:r>
              <a:rPr lang="es-CR" sz="700" dirty="0" smtClean="0"/>
              <a:t>, and machine </a:t>
            </a:r>
            <a:r>
              <a:rPr lang="es-CR" sz="700" dirty="0" err="1" smtClean="0"/>
              <a:t>learning</a:t>
            </a:r>
            <a:r>
              <a:rPr lang="es-CR" sz="700" dirty="0" smtClean="0"/>
              <a:t>. MARCS </a:t>
            </a:r>
            <a:r>
              <a:rPr lang="es-CR" sz="700" dirty="0" err="1" smtClean="0"/>
              <a:t>Institute</a:t>
            </a:r>
            <a:r>
              <a:rPr lang="es-CR" sz="700" dirty="0" smtClean="0"/>
              <a:t>, </a:t>
            </a:r>
            <a:r>
              <a:rPr lang="es-CR" sz="700" dirty="0" err="1" smtClean="0"/>
              <a:t>University</a:t>
            </a:r>
            <a:r>
              <a:rPr lang="es-CR" sz="700" dirty="0" smtClean="0"/>
              <a:t> of Western </a:t>
            </a:r>
            <a:r>
              <a:rPr lang="es-CR" sz="700" dirty="0" err="1" smtClean="0"/>
              <a:t>Sydney</a:t>
            </a:r>
            <a:r>
              <a:rPr lang="es-CR" sz="700" dirty="0" smtClean="0"/>
              <a:t>. </a:t>
            </a:r>
            <a:endParaRPr lang="es-CR" sz="700" dirty="0"/>
          </a:p>
        </p:txBody>
      </p:sp>
    </p:spTree>
    <p:extLst>
      <p:ext uri="{BB962C8B-B14F-4D97-AF65-F5344CB8AC3E}">
        <p14:creationId xmlns:p14="http://schemas.microsoft.com/office/powerpoint/2010/main" val="6423439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No automatic alt text available."/>
          <p:cNvPicPr>
            <a:picLocks noChangeAspect="1" noChangeArrowheads="1"/>
          </p:cNvPicPr>
          <p:nvPr/>
        </p:nvPicPr>
        <p:blipFill rotWithShape="1">
          <a:blip r:embed="rId3">
            <a:extLst>
              <a:ext uri="{28A0092B-C50C-407E-A947-70E740481C1C}">
                <a14:useLocalDpi xmlns:a14="http://schemas.microsoft.com/office/drawing/2010/main" val="0"/>
              </a:ext>
            </a:extLst>
          </a:blip>
          <a:srcRect l="2067" t="23260" r="9383" b="9752"/>
          <a:stretch/>
        </p:blipFill>
        <p:spPr bwMode="auto">
          <a:xfrm>
            <a:off x="1212908" y="1577009"/>
            <a:ext cx="9872201" cy="4200939"/>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MoCap</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1682967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ocap 3D modeling mov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80" y="1461786"/>
            <a:ext cx="6344478" cy="253049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oc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130" y="3988287"/>
            <a:ext cx="6039679" cy="2583073"/>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MoCap</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4068387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0217" y="1449799"/>
            <a:ext cx="5731565" cy="4917422"/>
          </a:xfrm>
        </p:spPr>
      </p:pic>
      <p:sp>
        <p:nvSpPr>
          <p:cNvPr id="18"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MoCap</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976625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0217" y="1449799"/>
            <a:ext cx="5731565" cy="4917422"/>
          </a:xfrm>
        </p:spPr>
      </p:pic>
      <p:sp>
        <p:nvSpPr>
          <p:cNvPr id="5" name="Elipse 4"/>
          <p:cNvSpPr/>
          <p:nvPr/>
        </p:nvSpPr>
        <p:spPr>
          <a:xfrm>
            <a:off x="4587789" y="224463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7" name="Elipse 6"/>
          <p:cNvSpPr/>
          <p:nvPr/>
        </p:nvSpPr>
        <p:spPr>
          <a:xfrm>
            <a:off x="5064790" y="2712847"/>
            <a:ext cx="661944" cy="61136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8" name="Elipse 7"/>
          <p:cNvSpPr/>
          <p:nvPr/>
        </p:nvSpPr>
        <p:spPr>
          <a:xfrm>
            <a:off x="6277451" y="2713183"/>
            <a:ext cx="661944" cy="61136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9" name="Elipse 8"/>
          <p:cNvSpPr/>
          <p:nvPr/>
        </p:nvSpPr>
        <p:spPr>
          <a:xfrm>
            <a:off x="6979806" y="234623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0" name="Elipse 9"/>
          <p:cNvSpPr/>
          <p:nvPr/>
        </p:nvSpPr>
        <p:spPr>
          <a:xfrm>
            <a:off x="5422041" y="3843078"/>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1" name="Elipse 10"/>
          <p:cNvSpPr/>
          <p:nvPr/>
        </p:nvSpPr>
        <p:spPr>
          <a:xfrm>
            <a:off x="6391578" y="475288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2" name="Elipse 11"/>
          <p:cNvSpPr/>
          <p:nvPr/>
        </p:nvSpPr>
        <p:spPr>
          <a:xfrm>
            <a:off x="6095999" y="3843078"/>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3" name="Elipse 12"/>
          <p:cNvSpPr/>
          <p:nvPr/>
        </p:nvSpPr>
        <p:spPr>
          <a:xfrm>
            <a:off x="5091069" y="475288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6"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MoCap</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3257512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TotalTime>
  <Words>1779</Words>
  <Application>Microsoft Office PowerPoint</Application>
  <PresentationFormat>Panorámica</PresentationFormat>
  <Paragraphs>87</Paragraphs>
  <Slides>14</Slides>
  <Notes>14</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Calibri</vt:lpstr>
      <vt:lpstr>Calibri Light</vt:lpstr>
      <vt:lpstr>Lucida Console</vt:lpstr>
      <vt:lpstr>Tema de Office</vt:lpstr>
      <vt:lpstr>Teleoperación de un Robot Humanoide Nao</vt:lpstr>
      <vt:lpstr>Presentación de PowerPoint</vt:lpstr>
      <vt:lpstr>Nao-Remote</vt:lpstr>
      <vt:lpstr>Presentación de PowerPoint</vt:lpstr>
      <vt:lpstr>Presentación de PowerPoint</vt:lpstr>
      <vt:lpstr>Teleoperación por MoCap Obtención de Datos</vt:lpstr>
      <vt:lpstr>Teleoperación por MoCap Obtención de Datos</vt:lpstr>
      <vt:lpstr>Teleoperación por MoCap Obtención de Datos</vt:lpstr>
      <vt:lpstr>Teleoperación por MoCap Obtención de Datos</vt:lpstr>
      <vt:lpstr>Teleoperación por MoCap Obtención de Datos</vt:lpstr>
      <vt:lpstr>Teleoperación por MoCap Ajuste de Datos</vt:lpstr>
      <vt:lpstr>Teleoperación por MoCap Organización de Datos</vt:lpstr>
      <vt:lpstr>Teleoperación por MoCap Ejecución del Movimiento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Teleoperación de un Robot Humanoide Nao</dc:title>
  <dc:creator>Lennon NM</dc:creator>
  <cp:lastModifiedBy>Lennon NM</cp:lastModifiedBy>
  <cp:revision>34</cp:revision>
  <dcterms:created xsi:type="dcterms:W3CDTF">2017-08-06T21:57:36Z</dcterms:created>
  <dcterms:modified xsi:type="dcterms:W3CDTF">2017-09-04T04:27:36Z</dcterms:modified>
</cp:coreProperties>
</file>